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1AD846-53A5-4530-A101-A9AA0B00B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E28EB4-34DA-4D1D-9A38-9BA987272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053A1D-FD01-41B8-B7A1-E9F3F35B82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6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C209C-E85C-4209-AB07-0DDCCEB0E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63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A84C-1CAE-4832-A9AC-9171BAA01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53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C304F-B286-4A5A-AAF7-5EE34F96D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4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EA1C1-6618-44D2-A8CA-6F5258B32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6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743C-4066-4F45-9D74-FEBEFE2A5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76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FBC97-8AD1-4241-B5EB-58F678DF16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74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C4EBE-8E38-4452-B17F-4D04BF6BE2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93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F9BA-CBC9-4EA9-903F-4FFB954D8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08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D298-4476-4F51-9453-187205792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84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AED0-5D9B-4329-85D5-EEE010B29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15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3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3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196495F-4F06-4717-92A5-2BA899C5C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3BC8E770-6A51-46EC-8999-1EA905FE6D18}" type="slidenum">
              <a:rPr lang="en-US" altLang="en-US" smtClean="0"/>
              <a:pPr>
                <a:defRPr/>
              </a:pPr>
              <a:t>1</a:t>
            </a:fld>
            <a:endParaRPr lang="en-US" altLang="en-US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010. Intervention of Private Volunteer Organizations for Sustainable Development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F1D5509C-AE8B-4B79-8EC3-FE8B648CB009}" type="slidenum">
              <a:rPr lang="en-US" altLang="en-US" smtClean="0"/>
              <a:pPr>
                <a:defRPr/>
              </a:pPr>
              <a:t>2</a:t>
            </a:fld>
            <a:endParaRPr lang="en-US" alt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Intervention of Private Volunteer Organizations (PVOs) as an Alternative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719263"/>
            <a:ext cx="8763000" cy="4525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The </a:t>
            </a:r>
            <a:r>
              <a:rPr lang="en-US" altLang="ja-JP" sz="2800" b="1" dirty="0" smtClean="0">
                <a:ea typeface="ＭＳ Ｐゴシック" charset="-128"/>
              </a:rPr>
              <a:t>shortcomings of state intervention</a:t>
            </a:r>
            <a:r>
              <a:rPr lang="en-US" altLang="ja-JP" sz="2800" dirty="0" smtClean="0">
                <a:ea typeface="ＭＳ Ｐゴシック" charset="-128"/>
              </a:rPr>
              <a:t> have been well recognized by researchers like Korten (1986) and </a:t>
            </a:r>
            <a:r>
              <a:rPr lang="en-US" altLang="ja-JP" sz="2800" dirty="0" err="1" smtClean="0">
                <a:ea typeface="ＭＳ Ｐゴシック" charset="-128"/>
              </a:rPr>
              <a:t>Friedmann</a:t>
            </a:r>
            <a:r>
              <a:rPr lang="en-US" altLang="ja-JP" sz="2800" dirty="0" smtClean="0">
                <a:ea typeface="ＭＳ Ｐゴシック" charset="-128"/>
              </a:rPr>
              <a:t> (1996). 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0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They have proposed different models of alternative development to overcome the </a:t>
            </a:r>
            <a:r>
              <a:rPr lang="en-US" altLang="ja-JP" sz="2800" b="1" dirty="0" smtClean="0">
                <a:ea typeface="ＭＳ Ｐゴシック" charset="-128"/>
              </a:rPr>
              <a:t>shortcomings of self-organized collective actions</a:t>
            </a:r>
            <a:r>
              <a:rPr lang="en-US" altLang="ja-JP" sz="2800" dirty="0" smtClean="0">
                <a:ea typeface="ＭＳ Ｐゴシック" charset="-128"/>
              </a:rPr>
              <a:t> and </a:t>
            </a:r>
            <a:r>
              <a:rPr lang="en-US" altLang="ja-JP" sz="2800" b="1" dirty="0" smtClean="0">
                <a:ea typeface="ＭＳ Ｐゴシック" charset="-128"/>
              </a:rPr>
              <a:t>state-led participatory development</a:t>
            </a:r>
            <a:r>
              <a:rPr lang="en-US" altLang="ja-JP" sz="2800" dirty="0" smtClean="0">
                <a:ea typeface="ＭＳ Ｐゴシック" charset="-128"/>
              </a:rPr>
              <a:t>. 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0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Korten regards </a:t>
            </a:r>
            <a:r>
              <a:rPr lang="en-US" altLang="ja-JP" sz="2800" b="1" dirty="0" smtClean="0">
                <a:ea typeface="ＭＳ Ｐゴシック" charset="-128"/>
              </a:rPr>
              <a:t>state intervention as detrimental to locality specify actions</a:t>
            </a:r>
            <a:r>
              <a:rPr lang="en-US" altLang="ja-JP" sz="2800" dirty="0" smtClean="0">
                <a:ea typeface="ＭＳ Ｐゴシック" charset="-128"/>
              </a:rPr>
              <a:t>. 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0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He does not rely on self-reliant capacity of communities to craft intuition.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C7C11E50-F2BF-4D3A-B5BA-B95049066056}" type="slidenum">
              <a:rPr lang="en-US" altLang="en-US" smtClean="0"/>
              <a:pPr>
                <a:defRPr/>
              </a:pPr>
              <a:t>3</a:t>
            </a:fld>
            <a:endParaRPr lang="en-US" altLang="en-US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Three Generations of PVOs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Korten  introduces intervention of private voluntary organizations (PVOs) as alternate to state intervention.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0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Korten proposes </a:t>
            </a:r>
            <a:r>
              <a:rPr lang="en-US" altLang="ja-JP" sz="2800" b="1" dirty="0" smtClean="0">
                <a:solidFill>
                  <a:schemeClr val="tx2"/>
                </a:solidFill>
                <a:ea typeface="ＭＳ Ｐゴシック" charset="-128"/>
              </a:rPr>
              <a:t>radical role of private volunteer organizations</a:t>
            </a:r>
            <a:r>
              <a:rPr lang="en-US" altLang="ja-JP" sz="2800" dirty="0" smtClean="0">
                <a:ea typeface="ＭＳ Ｐゴシック" charset="-128"/>
              </a:rPr>
              <a:t> to </a:t>
            </a:r>
            <a:r>
              <a:rPr lang="en-US" altLang="ja-JP" sz="2800" b="1" dirty="0" smtClean="0">
                <a:solidFill>
                  <a:schemeClr val="tx2"/>
                </a:solidFill>
                <a:ea typeface="ＭＳ Ｐゴシック" charset="-128"/>
              </a:rPr>
              <a:t>minimize the reliance on the government agencies</a:t>
            </a:r>
            <a:r>
              <a:rPr lang="en-US" altLang="ja-JP" sz="2800" dirty="0" smtClean="0"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ja-JP" sz="2800" dirty="0" smtClean="0">
                <a:ea typeface="ＭＳ Ｐゴシック" charset="-128"/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He describes </a:t>
            </a:r>
            <a:r>
              <a:rPr lang="en-US" altLang="ja-JP" sz="2800" b="1" dirty="0" smtClean="0">
                <a:ea typeface="ＭＳ Ｐゴシック" charset="-128"/>
              </a:rPr>
              <a:t>three generations</a:t>
            </a:r>
            <a:r>
              <a:rPr lang="en-US" altLang="ja-JP" sz="2800" dirty="0" smtClean="0">
                <a:ea typeface="ＭＳ Ｐゴシック" charset="-128"/>
              </a:rPr>
              <a:t> of private development actions. 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0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The </a:t>
            </a:r>
            <a:r>
              <a:rPr lang="en-US" altLang="ja-JP" sz="2800" b="1" dirty="0" smtClean="0">
                <a:ea typeface="ＭＳ Ｐゴシック" charset="-128"/>
              </a:rPr>
              <a:t>first generation</a:t>
            </a:r>
            <a:r>
              <a:rPr lang="en-US" altLang="ja-JP" sz="2800" dirty="0" smtClean="0">
                <a:ea typeface="ＭＳ Ｐゴシック" charset="-128"/>
              </a:rPr>
              <a:t> PVO is </a:t>
            </a:r>
            <a:r>
              <a:rPr lang="en-US" altLang="ja-JP" sz="2800" b="1" i="1" dirty="0" smtClean="0">
                <a:solidFill>
                  <a:schemeClr val="tx2"/>
                </a:solidFill>
                <a:ea typeface="ＭＳ Ｐゴシック" charset="-128"/>
              </a:rPr>
              <a:t>Relief and Welfare</a:t>
            </a:r>
            <a:r>
              <a:rPr lang="en-US" altLang="ja-JP" sz="2800" dirty="0" smtClean="0">
                <a:ea typeface="ＭＳ Ｐゴシック" charset="-128"/>
              </a:rPr>
              <a:t> that includes </a:t>
            </a:r>
            <a:r>
              <a:rPr lang="en-US" altLang="ja-JP" sz="2800" b="1" dirty="0" smtClean="0">
                <a:ea typeface="ＭＳ Ｐゴシック" charset="-128"/>
              </a:rPr>
              <a:t>international charitable organizations</a:t>
            </a:r>
            <a:r>
              <a:rPr lang="en-US" altLang="ja-JP" sz="2800" dirty="0" smtClean="0">
                <a:ea typeface="ＭＳ Ｐゴシック" charset="-128"/>
              </a:rPr>
              <a:t> and heavily relies on the private contributions to deliver welfare services to the poor in the world.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BC0E2684-218E-434C-839B-DFC082C74B56}" type="slidenum">
              <a:rPr lang="en-US" altLang="en-US" smtClean="0"/>
              <a:pPr>
                <a:defRPr/>
              </a:pPr>
              <a:t>4</a:t>
            </a:fld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The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second generation</a:t>
            </a:r>
            <a:r>
              <a:rPr lang="en-US" altLang="ja-JP" dirty="0" smtClean="0">
                <a:ea typeface="ＭＳ Ｐゴシック" charset="-128"/>
              </a:rPr>
              <a:t> PVO is </a:t>
            </a:r>
            <a:r>
              <a:rPr lang="en-US" altLang="ja-JP" b="1" i="1" dirty="0" smtClean="0">
                <a:solidFill>
                  <a:schemeClr val="tx2"/>
                </a:solidFill>
                <a:ea typeface="ＭＳ Ｐゴシック" charset="-128"/>
              </a:rPr>
              <a:t>Small-Scale Local Development</a:t>
            </a:r>
            <a:r>
              <a:rPr lang="en-US" altLang="ja-JP" dirty="0" smtClean="0">
                <a:solidFill>
                  <a:schemeClr val="tx2"/>
                </a:solidFill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ja-JP" sz="2400" dirty="0" smtClean="0">
              <a:solidFill>
                <a:schemeClr val="tx2"/>
              </a:solidFill>
              <a:ea typeface="ＭＳ Ｐゴシック" charset="-128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This generation of individuals and organizations considers that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sustainable improvements</a:t>
            </a:r>
            <a:r>
              <a:rPr lang="en-US" altLang="ja-JP" dirty="0" smtClean="0">
                <a:ea typeface="ＭＳ Ｐゴシック" charset="-128"/>
              </a:rPr>
              <a:t> in the lives of the poor depend on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increasing their capacity to meet their own needs</a:t>
            </a:r>
            <a:r>
              <a:rPr lang="en-US" altLang="ja-JP" dirty="0" smtClean="0">
                <a:ea typeface="ＭＳ Ｐゴシック" charset="-128"/>
              </a:rPr>
              <a:t> with their own resources. 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ja-JP" sz="2400" dirty="0" smtClean="0">
              <a:ea typeface="ＭＳ Ｐゴシック" charset="-128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These PVOs undertake development of program capabilities to promote and fund </a:t>
            </a:r>
            <a:r>
              <a:rPr lang="en-US" altLang="ja-JP" b="1" dirty="0" smtClean="0">
                <a:ea typeface="ＭＳ Ｐゴシック" charset="-128"/>
              </a:rPr>
              <a:t>local development activities</a:t>
            </a:r>
            <a:r>
              <a:rPr lang="en-US" altLang="ja-JP" dirty="0" smtClean="0">
                <a:ea typeface="ＭＳ Ｐゴシック" charset="-128"/>
              </a:rPr>
              <a:t> to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promote local self-reliance</a:t>
            </a:r>
            <a:r>
              <a:rPr lang="en-US" altLang="ja-JP" dirty="0" smtClean="0">
                <a:ea typeface="ＭＳ Ｐゴシック" charset="-128"/>
              </a:rPr>
              <a:t>.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E1065E95-1F7F-444C-B4B3-90793A9499FB}" type="slidenum">
              <a:rPr lang="en-US" altLang="en-US" smtClean="0"/>
              <a:pPr>
                <a:defRPr/>
              </a:pPr>
              <a:t>5</a:t>
            </a:fld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Some PVOs perceive that </a:t>
            </a:r>
            <a:r>
              <a:rPr lang="en-US" altLang="ja-JP" b="1" dirty="0" smtClean="0">
                <a:ea typeface="ＭＳ Ｐゴシック" charset="-128"/>
              </a:rPr>
              <a:t>government is incompetent</a:t>
            </a:r>
            <a:r>
              <a:rPr lang="en-US" altLang="ja-JP" dirty="0" smtClean="0">
                <a:ea typeface="ＭＳ Ｐゴシック" charset="-128"/>
              </a:rPr>
              <a:t> and they avoid or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bypass government agencies</a:t>
            </a:r>
            <a:r>
              <a:rPr lang="en-US" altLang="ja-JP" dirty="0" smtClean="0">
                <a:ea typeface="ＭＳ Ｐゴシック" charset="-128"/>
              </a:rPr>
              <a:t> whereas some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government agencies</a:t>
            </a:r>
            <a:r>
              <a:rPr lang="en-US" altLang="ja-JP" dirty="0" smtClean="0">
                <a:solidFill>
                  <a:schemeClr val="tx2"/>
                </a:solidFill>
                <a:ea typeface="ＭＳ Ｐゴシック" charset="-128"/>
              </a:rPr>
              <a:t> discourage these PVOs</a:t>
            </a:r>
            <a:r>
              <a:rPr lang="en-US" altLang="ja-JP" dirty="0" smtClean="0">
                <a:ea typeface="ＭＳ Ｐゴシック" charset="-128"/>
              </a:rPr>
              <a:t> and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try to control their programs</a:t>
            </a:r>
            <a:r>
              <a:rPr lang="en-US" altLang="ja-JP" dirty="0" smtClean="0">
                <a:ea typeface="ＭＳ Ｐゴシック" charset="-128"/>
              </a:rPr>
              <a:t> and fear that independently created local organizations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might represent competing political interests</a:t>
            </a:r>
            <a:r>
              <a:rPr lang="en-US" altLang="ja-JP" dirty="0" smtClean="0">
                <a:solidFill>
                  <a:schemeClr val="tx2"/>
                </a:solidFill>
                <a:ea typeface="ＭＳ Ｐゴシック" charset="-128"/>
              </a:rPr>
              <a:t>. 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B2172221-9ED1-4709-943E-83139719716D}" type="slidenum">
              <a:rPr lang="en-US" altLang="en-US" smtClean="0"/>
              <a:pPr>
                <a:defRPr/>
              </a:pPr>
              <a:t>6</a:t>
            </a:fld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/>
              <a:t>The third generation PVO is </a:t>
            </a:r>
            <a:r>
              <a:rPr lang="en-US" b="1" i="1" dirty="0" smtClean="0">
                <a:solidFill>
                  <a:schemeClr val="tx2"/>
                </a:solidFill>
              </a:rPr>
              <a:t>Sustainable Systems Development organizations</a:t>
            </a:r>
            <a:r>
              <a:rPr lang="en-US" i="1" dirty="0" smtClean="0"/>
              <a:t>, </a:t>
            </a:r>
            <a:r>
              <a:rPr lang="en-US" dirty="0" smtClean="0"/>
              <a:t>which consider that the sustaining the outcomes of </a:t>
            </a:r>
            <a:r>
              <a:rPr lang="en-US" b="1" dirty="0" smtClean="0">
                <a:solidFill>
                  <a:schemeClr val="tx2"/>
                </a:solidFill>
              </a:rPr>
              <a:t>self-reliant village development</a:t>
            </a:r>
            <a:r>
              <a:rPr lang="en-US" dirty="0" smtClean="0"/>
              <a:t> initiatives depends on </a:t>
            </a:r>
            <a:r>
              <a:rPr lang="en-US" b="1" dirty="0" smtClean="0">
                <a:solidFill>
                  <a:schemeClr val="tx2"/>
                </a:solidFill>
              </a:rPr>
              <a:t>systems of effectively linked local public and private organizations</a:t>
            </a:r>
            <a:r>
              <a:rPr lang="en-US" dirty="0" smtClean="0"/>
              <a:t>, which </a:t>
            </a:r>
            <a:r>
              <a:rPr lang="en-US" dirty="0" smtClean="0">
                <a:solidFill>
                  <a:schemeClr val="tx2"/>
                </a:solidFill>
              </a:rPr>
              <a:t>integrate local initiatives</a:t>
            </a:r>
            <a:r>
              <a:rPr lang="en-US" dirty="0" smtClean="0"/>
              <a:t> into supportive </a:t>
            </a:r>
            <a:r>
              <a:rPr lang="en-US" dirty="0" smtClean="0">
                <a:solidFill>
                  <a:schemeClr val="tx2"/>
                </a:solidFill>
              </a:rPr>
              <a:t>national development systems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9C6FF3E5-F175-4E56-9B0E-06046F172A9D}" type="slidenum">
              <a:rPr lang="en-US" altLang="en-US" smtClean="0"/>
              <a:pPr>
                <a:defRPr/>
              </a:pPr>
              <a:t>7</a:t>
            </a:fld>
            <a:endParaRPr lang="en-US" alt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975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Limitations of PVO Intervention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8375"/>
            <a:ext cx="86868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 smtClean="0"/>
              <a:t>According to Korten, </a:t>
            </a:r>
            <a:r>
              <a:rPr lang="en-US" sz="2600" b="1" i="1" dirty="0" smtClean="0"/>
              <a:t>PVOs</a:t>
            </a:r>
            <a:r>
              <a:rPr lang="en-US" sz="2600" i="1" dirty="0" smtClean="0"/>
              <a:t> can assume a </a:t>
            </a:r>
            <a:r>
              <a:rPr lang="en-US" sz="2600" b="1" i="1" dirty="0" smtClean="0">
                <a:solidFill>
                  <a:schemeClr val="tx2"/>
                </a:solidFill>
              </a:rPr>
              <a:t>catalyst role</a:t>
            </a:r>
            <a:r>
              <a:rPr lang="en-US" sz="2600" i="1" dirty="0" smtClean="0"/>
              <a:t> by involving </a:t>
            </a:r>
            <a:r>
              <a:rPr lang="en-US" sz="2600" b="1" i="1" dirty="0" smtClean="0">
                <a:solidFill>
                  <a:schemeClr val="tx2"/>
                </a:solidFill>
              </a:rPr>
              <a:t>collaboration with government</a:t>
            </a:r>
            <a:r>
              <a:rPr lang="en-US" sz="2600" i="1" dirty="0" smtClean="0"/>
              <a:t>, and a wide range of other institution, both </a:t>
            </a:r>
            <a:r>
              <a:rPr lang="en-US" sz="2600" b="1" i="1" dirty="0" smtClean="0"/>
              <a:t>public and private</a:t>
            </a:r>
            <a:r>
              <a:rPr lang="en-US" sz="2600" i="1" dirty="0" smtClean="0"/>
              <a:t>, to put into place </a:t>
            </a:r>
            <a:r>
              <a:rPr lang="en-US" sz="2600" b="1" i="1" dirty="0" smtClean="0">
                <a:solidFill>
                  <a:schemeClr val="tx2"/>
                </a:solidFill>
              </a:rPr>
              <a:t>new policies and institutional linkages</a:t>
            </a:r>
            <a:r>
              <a:rPr lang="en-US" sz="2600" i="1" dirty="0" smtClean="0"/>
              <a:t> that enable </a:t>
            </a:r>
            <a:r>
              <a:rPr lang="en-US" sz="2600" b="1" i="1" dirty="0" smtClean="0">
                <a:solidFill>
                  <a:schemeClr val="tx2"/>
                </a:solidFill>
              </a:rPr>
              <a:t>self-sustaining local private initiatives</a:t>
            </a:r>
            <a:r>
              <a:rPr lang="en-US" sz="2600" i="1" dirty="0" smtClean="0">
                <a:solidFill>
                  <a:schemeClr val="tx2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 smtClean="0"/>
              <a:t>Korten considers that the </a:t>
            </a:r>
            <a:r>
              <a:rPr lang="en-US" sz="2600" b="1" dirty="0" smtClean="0">
                <a:solidFill>
                  <a:schemeClr val="tx2"/>
                </a:solidFill>
              </a:rPr>
              <a:t>mobilization of local resources</a:t>
            </a:r>
            <a:r>
              <a:rPr lang="en-US" sz="2600" dirty="0" smtClean="0"/>
              <a:t> through </a:t>
            </a:r>
            <a:r>
              <a:rPr lang="en-US" sz="2600" b="1" dirty="0" smtClean="0">
                <a:solidFill>
                  <a:schemeClr val="tx2"/>
                </a:solidFill>
              </a:rPr>
              <a:t>locality specific actions</a:t>
            </a:r>
            <a:r>
              <a:rPr lang="en-US" sz="2600" dirty="0" smtClean="0"/>
              <a:t> is the </a:t>
            </a:r>
            <a:r>
              <a:rPr lang="en-US" sz="2600" b="1" dirty="0" smtClean="0">
                <a:solidFill>
                  <a:schemeClr val="tx2"/>
                </a:solidFill>
              </a:rPr>
              <a:t>appropriate strategy</a:t>
            </a:r>
            <a:r>
              <a:rPr lang="en-US" sz="2600" dirty="0" smtClean="0"/>
              <a:t> with wider role of </a:t>
            </a:r>
            <a:r>
              <a:rPr lang="en-US" sz="2600" b="1" dirty="0" smtClean="0">
                <a:solidFill>
                  <a:schemeClr val="tx2"/>
                </a:solidFill>
              </a:rPr>
              <a:t>third generation PVO</a:t>
            </a:r>
            <a:r>
              <a:rPr lang="en-US" sz="2600" dirty="0" smtClean="0"/>
              <a:t> as </a:t>
            </a:r>
            <a:r>
              <a:rPr lang="en-US" sz="2600" b="1" dirty="0" smtClean="0">
                <a:solidFill>
                  <a:schemeClr val="tx2"/>
                </a:solidFill>
              </a:rPr>
              <a:t>sustainable systems development organizations</a:t>
            </a:r>
            <a:r>
              <a:rPr lang="en-US" sz="2600" dirty="0" smtClean="0">
                <a:solidFill>
                  <a:schemeClr val="tx2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600" dirty="0" smtClean="0"/>
              <a:t>But the PVO-led approach of participatory development is </a:t>
            </a:r>
            <a:r>
              <a:rPr lang="en-US" sz="2600" dirty="0" smtClean="0">
                <a:solidFill>
                  <a:schemeClr val="tx2"/>
                </a:solidFill>
              </a:rPr>
              <a:t>not different from government-led approach</a:t>
            </a:r>
            <a:r>
              <a:rPr lang="en-US" sz="2600" dirty="0" smtClean="0"/>
              <a:t> in terms of </a:t>
            </a:r>
            <a:r>
              <a:rPr lang="en-US" sz="2600" b="1" dirty="0" smtClean="0">
                <a:solidFill>
                  <a:schemeClr val="tx2"/>
                </a:solidFill>
              </a:rPr>
              <a:t>inequalities and asymmetries</a:t>
            </a:r>
            <a:r>
              <a:rPr lang="en-US" sz="2600" dirty="0" smtClean="0"/>
              <a:t> because at one side </a:t>
            </a:r>
            <a:r>
              <a:rPr lang="en-US" sz="2600" b="1" dirty="0" smtClean="0">
                <a:solidFill>
                  <a:schemeClr val="tx2"/>
                </a:solidFill>
              </a:rPr>
              <a:t>communities are expected to extend volunteer cooperation</a:t>
            </a:r>
            <a:r>
              <a:rPr lang="en-US" sz="2600" dirty="0" smtClean="0"/>
              <a:t> while the </a:t>
            </a:r>
            <a:r>
              <a:rPr lang="en-US" sz="2600" b="1" dirty="0" smtClean="0">
                <a:solidFill>
                  <a:schemeClr val="tx2"/>
                </a:solidFill>
              </a:rPr>
              <a:t>PVOs retain the ‘right to exit’</a:t>
            </a:r>
            <a:r>
              <a:rPr lang="en-US" sz="2600" dirty="0" smtClean="0"/>
              <a:t> from the project at any stage.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148E6CAB-70FA-40AC-B3FB-DBA94D80D281}" type="slidenum">
              <a:rPr lang="en-US" altLang="en-US" smtClean="0"/>
              <a:pPr>
                <a:defRPr/>
              </a:pPr>
              <a:t>8</a:t>
            </a:fld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820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dirty="0" smtClean="0"/>
              <a:t>Mentioning the </a:t>
            </a:r>
            <a:r>
              <a:rPr lang="en-US" b="1" dirty="0" smtClean="0"/>
              <a:t>limitations of working with PVOs</a:t>
            </a:r>
            <a:r>
              <a:rPr lang="en-US" dirty="0" smtClean="0"/>
              <a:t>, Fukuyama states that </a:t>
            </a:r>
            <a:r>
              <a:rPr lang="en-US" b="1" dirty="0" smtClean="0">
                <a:solidFill>
                  <a:schemeClr val="tx2"/>
                </a:solidFill>
              </a:rPr>
              <a:t>local organizations established by external agents</a:t>
            </a:r>
            <a:r>
              <a:rPr lang="en-US" dirty="0" smtClean="0"/>
              <a:t> of development have </a:t>
            </a:r>
            <a:r>
              <a:rPr lang="en-US" b="1" dirty="0" smtClean="0">
                <a:solidFill>
                  <a:schemeClr val="tx2"/>
                </a:solidFill>
              </a:rPr>
              <a:t>little durability</a:t>
            </a:r>
            <a:r>
              <a:rPr lang="en-US" dirty="0" smtClean="0"/>
              <a:t> once outside </a:t>
            </a:r>
            <a:r>
              <a:rPr lang="en-US" b="1" dirty="0" smtClean="0">
                <a:solidFill>
                  <a:schemeClr val="tx2"/>
                </a:solidFill>
              </a:rPr>
              <a:t>funding</a:t>
            </a:r>
            <a:r>
              <a:rPr lang="en-US" dirty="0" smtClean="0">
                <a:solidFill>
                  <a:schemeClr val="tx2"/>
                </a:solidFill>
              </a:rPr>
              <a:t> dry up</a:t>
            </a:r>
            <a:r>
              <a:rPr lang="en-US" dirty="0" smtClean="0"/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 err="1" smtClean="0"/>
              <a:t>Ostrom</a:t>
            </a:r>
            <a:r>
              <a:rPr lang="en-US" dirty="0" smtClean="0"/>
              <a:t> (1995) also warns about the </a:t>
            </a:r>
            <a:r>
              <a:rPr lang="en-US" b="1" dirty="0" smtClean="0">
                <a:solidFill>
                  <a:schemeClr val="tx2"/>
                </a:solidFill>
              </a:rPr>
              <a:t>damage</a:t>
            </a:r>
            <a:r>
              <a:rPr lang="en-US" dirty="0" smtClean="0"/>
              <a:t> that </a:t>
            </a:r>
            <a:r>
              <a:rPr lang="en-US" b="1" dirty="0" smtClean="0">
                <a:solidFill>
                  <a:schemeClr val="tx2"/>
                </a:solidFill>
              </a:rPr>
              <a:t>external agents</a:t>
            </a:r>
            <a:r>
              <a:rPr lang="en-US" dirty="0" smtClean="0"/>
              <a:t> may cause to the </a:t>
            </a:r>
            <a:r>
              <a:rPr lang="en-US" b="1" dirty="0" smtClean="0">
                <a:solidFill>
                  <a:schemeClr val="tx2"/>
                </a:solidFill>
              </a:rPr>
              <a:t>social capital of traditional communities</a:t>
            </a:r>
            <a:r>
              <a:rPr lang="en-US" dirty="0" smtClean="0"/>
              <a:t> and argues that </a:t>
            </a:r>
            <a:r>
              <a:rPr lang="en-US" b="1" i="1" dirty="0" smtClean="0">
                <a:solidFill>
                  <a:schemeClr val="tx2"/>
                </a:solidFill>
              </a:rPr>
              <a:t>if external agents of change</a:t>
            </a:r>
            <a:r>
              <a:rPr lang="en-US" i="1" dirty="0" smtClean="0"/>
              <a:t> do not expect that villagers in developing countries have </a:t>
            </a:r>
            <a:r>
              <a:rPr lang="en-US" b="1" i="1" dirty="0" smtClean="0">
                <a:solidFill>
                  <a:schemeClr val="tx2"/>
                </a:solidFill>
              </a:rPr>
              <a:t>effective ways of relating to one another</a:t>
            </a:r>
            <a:r>
              <a:rPr lang="en-US" i="1" dirty="0" smtClean="0"/>
              <a:t>, they may </a:t>
            </a:r>
            <a:r>
              <a:rPr lang="en-US" b="1" i="1" dirty="0" smtClean="0">
                <a:solidFill>
                  <a:schemeClr val="tx2"/>
                </a:solidFill>
              </a:rPr>
              <a:t>easily destroy social capital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without knowing what they have done</a:t>
            </a:r>
            <a:r>
              <a:rPr lang="en-US" i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A229BF3A-BBE3-40BF-B704-00DFBBBA2AC4}" type="slidenum">
              <a:rPr lang="en-US" altLang="en-US" smtClean="0"/>
              <a:pPr>
                <a:defRPr/>
              </a:pPr>
              <a:t>9</a:t>
            </a:fld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4582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 smtClean="0"/>
              <a:t>Ostrom's rightly concludes that if the </a:t>
            </a:r>
            <a:r>
              <a:rPr lang="en-US" sz="2800" b="1" dirty="0" smtClean="0">
                <a:solidFill>
                  <a:schemeClr val="tx2"/>
                </a:solidFill>
              </a:rPr>
              <a:t>external agents</a:t>
            </a:r>
            <a:r>
              <a:rPr lang="en-US" sz="2800" dirty="0" smtClean="0"/>
              <a:t> of change </a:t>
            </a:r>
            <a:r>
              <a:rPr lang="en-US" sz="2800" b="1" dirty="0" smtClean="0">
                <a:solidFill>
                  <a:schemeClr val="tx2"/>
                </a:solidFill>
              </a:rPr>
              <a:t>do not take into account</a:t>
            </a:r>
            <a:r>
              <a:rPr lang="en-US" sz="2800" dirty="0" smtClean="0"/>
              <a:t> the </a:t>
            </a:r>
            <a:r>
              <a:rPr lang="en-US" sz="2800" b="1" dirty="0" smtClean="0">
                <a:solidFill>
                  <a:schemeClr val="tx2"/>
                </a:solidFill>
              </a:rPr>
              <a:t>delicate balance of interest</a:t>
            </a:r>
            <a:r>
              <a:rPr lang="en-US" sz="2800" dirty="0" smtClean="0"/>
              <a:t> embedded in social capital, when investing in </a:t>
            </a:r>
            <a:r>
              <a:rPr lang="en-US" sz="2800" b="1" dirty="0" smtClean="0">
                <a:solidFill>
                  <a:schemeClr val="tx2"/>
                </a:solidFill>
              </a:rPr>
              <a:t>physical capital</a:t>
            </a:r>
            <a:r>
              <a:rPr lang="en-US" sz="2800" dirty="0" smtClean="0">
                <a:solidFill>
                  <a:schemeClr val="tx2"/>
                </a:solidFill>
              </a:rPr>
              <a:t>,</a:t>
            </a:r>
            <a:r>
              <a:rPr lang="en-US" sz="2800" dirty="0" smtClean="0"/>
              <a:t> the institutions that are </a:t>
            </a:r>
            <a:r>
              <a:rPr lang="en-US" sz="2800" b="1" dirty="0" smtClean="0">
                <a:solidFill>
                  <a:schemeClr val="tx2"/>
                </a:solidFill>
              </a:rPr>
              <a:t>slowly developed</a:t>
            </a:r>
            <a:r>
              <a:rPr lang="en-US" sz="2800" dirty="0" smtClean="0"/>
              <a:t> through </a:t>
            </a:r>
            <a:r>
              <a:rPr lang="en-US" sz="2800" b="1" dirty="0" smtClean="0">
                <a:solidFill>
                  <a:schemeClr val="tx2"/>
                </a:solidFill>
              </a:rPr>
              <a:t>many years</a:t>
            </a:r>
            <a:r>
              <a:rPr lang="en-US" sz="2800" dirty="0" smtClean="0"/>
              <a:t> of tough bargaining and </a:t>
            </a:r>
            <a:r>
              <a:rPr lang="en-US" sz="2800" b="1" dirty="0" smtClean="0">
                <a:solidFill>
                  <a:schemeClr val="tx2"/>
                </a:solidFill>
              </a:rPr>
              <a:t>trial and error processes</a:t>
            </a:r>
            <a:r>
              <a:rPr lang="en-US" sz="2800" dirty="0" smtClean="0"/>
              <a:t> may be </a:t>
            </a:r>
            <a:r>
              <a:rPr lang="en-US" sz="2800" b="1" dirty="0" smtClean="0">
                <a:solidFill>
                  <a:schemeClr val="tx2"/>
                </a:solidFill>
              </a:rPr>
              <a:t>quickly destroyed</a:t>
            </a:r>
            <a:r>
              <a:rPr lang="en-US" sz="2800" dirty="0" smtClean="0"/>
              <a:t> by </a:t>
            </a:r>
            <a:r>
              <a:rPr lang="en-US" sz="2800" dirty="0" smtClean="0">
                <a:solidFill>
                  <a:schemeClr val="tx2"/>
                </a:solidFill>
              </a:rPr>
              <a:t>insensitive overemphasis on physical technologies. 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 smtClean="0"/>
              <a:t>If </a:t>
            </a:r>
            <a:r>
              <a:rPr lang="en-US" sz="2800" b="1" dirty="0" smtClean="0">
                <a:solidFill>
                  <a:schemeClr val="tx2"/>
                </a:solidFill>
              </a:rPr>
              <a:t>trust</a:t>
            </a:r>
            <a:r>
              <a:rPr lang="en-US" sz="2800" dirty="0" smtClean="0"/>
              <a:t> does not exist, PVOs cannot work.  This situation ends up in </a:t>
            </a:r>
            <a:r>
              <a:rPr lang="en-US" sz="2800" b="1" dirty="0" smtClean="0">
                <a:solidFill>
                  <a:schemeClr val="tx2"/>
                </a:solidFill>
              </a:rPr>
              <a:t>vicious circle</a:t>
            </a:r>
            <a:r>
              <a:rPr lang="en-US" sz="2800" dirty="0" smtClean="0"/>
              <a:t> again due to this trap.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 smtClean="0"/>
              <a:t>The challenge is </a:t>
            </a:r>
            <a:r>
              <a:rPr lang="en-US" sz="2800" b="1" dirty="0" smtClean="0">
                <a:solidFill>
                  <a:schemeClr val="tx2"/>
                </a:solidFill>
              </a:rPr>
              <a:t>how to come out of the trap of this vicious circle of distrust and underdevelopment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 dirty="0" smtClean="0"/>
              <a:t>Reference Book:</a:t>
            </a:r>
            <a:r>
              <a:rPr lang="en-US" sz="1800" dirty="0" smtClean="0"/>
              <a:t> Community Management: Asian Experiences and Perspective. (1986). David C. Korten, </a:t>
            </a:r>
            <a:r>
              <a:rPr lang="en-US" sz="1800" dirty="0" err="1" smtClean="0"/>
              <a:t>Kumairian</a:t>
            </a:r>
            <a:r>
              <a:rPr lang="en-US" sz="1800" dirty="0" smtClean="0"/>
              <a:t> Press.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87</TotalTime>
  <Words>652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ＭＳ Ｐゴシック</vt:lpstr>
      <vt:lpstr>Maple</vt:lpstr>
      <vt:lpstr>010. Intervention of Private Volunteer Organizations for Sustainable Development</vt:lpstr>
      <vt:lpstr>Intervention of Private Volunteer Organizations (PVOs) as an Alternative</vt:lpstr>
      <vt:lpstr>Three Generations of PVOs</vt:lpstr>
      <vt:lpstr>PowerPoint Presentation</vt:lpstr>
      <vt:lpstr>PowerPoint Presentation</vt:lpstr>
      <vt:lpstr>PowerPoint Presentation</vt:lpstr>
      <vt:lpstr>Limitations of PVO Intervention</vt:lpstr>
      <vt:lpstr>PowerPoint Presentation</vt:lpstr>
      <vt:lpstr>PowerPoint Presentation</vt:lpstr>
    </vt:vector>
  </TitlesOfParts>
  <Company>lcwu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Intervention of Private Volunteer Organizations for Sustainable Development</dc:title>
  <dc:creator>Faheem</dc:creator>
  <cp:lastModifiedBy>Home</cp:lastModifiedBy>
  <cp:revision>31</cp:revision>
  <dcterms:created xsi:type="dcterms:W3CDTF">2008-11-11T06:55:02Z</dcterms:created>
  <dcterms:modified xsi:type="dcterms:W3CDTF">2020-04-26T10:44:40Z</dcterms:modified>
</cp:coreProperties>
</file>